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CDB87-350C-9975-5FD4-C634C87253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76FA1-F6B7-30E3-7DBF-4270D64CB0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94EAC-C1F2-6EFF-26A1-3D61F03CA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6A885-D46D-B62D-C26F-EB721304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15298-B67C-1EC7-F6D2-935D91ACF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49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6B030-0F46-E41A-7E79-6028A72D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B997B5-436B-33E2-BB0A-6FF712AC74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9BC3D8-AA6C-0D60-0BAE-AA55435A7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44660-EAB4-0BC0-37ED-28D5AC4C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80E64-2408-9914-1231-A6DA917D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38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F46DBB8-112F-46E8-312B-8C2224A17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8E2EF6-F383-2DA5-6440-173D658310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61757-2A8D-2D3A-D3FF-6C7C94FAA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35002-B005-5E73-C521-7733C98C3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F4506-2B04-8206-0849-890E26D1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48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37F09-CA1B-211A-D92C-B486CD2F3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C796-6267-AACE-9395-2C71B0C576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F2133-5FB8-7799-11CC-1B98F03D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D5A98A-6222-E140-D5A7-147A52167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F3F19E-0B48-EF42-1EE4-A8096364F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47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8787C-6344-C3D6-7E08-495BCD311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9A576-9F15-1429-9283-A91EC54E1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1BC86-4092-E1A4-C017-989D0FA7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1E8E5-B7EA-AD6D-8D7F-63BD24CA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C2149-0071-931B-6066-660535281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082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378A-0277-1305-6A4B-FACB170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6000FB-9FD0-38A1-2102-0286A2E5E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3778C-65A7-7CC5-BCE7-E19166C11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B11044-B6FD-1E68-8696-31C337EA8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33D75-2359-CD41-B66D-9EDD1EBF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F0A5AA-3A02-5301-78F1-000CFD1FD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59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529B2-6A32-A3E9-7601-22A45140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4C10B4-88A8-9FB5-BC8E-28C73C3101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DBCF6F-6ADD-DC93-42EB-142524C1D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1B3954-7816-7EF0-6A30-67D0B94BEE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7F00E6-B154-151D-B183-6E2A51CF46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40409B-D647-B92B-8A58-8E880B00C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95BD7E-9AF0-CFA8-9662-EE1A3F95A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079159-D7EB-0941-DADB-E55D83140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1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D86D6-0083-C2A5-0B77-74370AE77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5E5AF-39D2-7ACA-476E-577CD963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75BD2-2F9C-7FE2-3B89-157DD5E9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E0556-48F6-0DDD-5A93-0A5603F0B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297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DCAB92-CC41-17B7-B95D-6083DA389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3FC954-784F-184B-CD44-76D53A3D2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068519-AC06-92C5-3766-03363CC74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778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54959-6F5B-F984-1527-126839189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92F9D-2C94-341B-E9B7-8542914EC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873490-0E88-3DAD-99A2-AAF78274C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C2E201-AC21-7F95-29D2-18DD1CFA2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43E53-B70B-CCB7-D226-335FD5ED4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8D00D-32D8-D088-E902-C9C8DC693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9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C78E4-32B1-B683-BF2B-DAC3BA249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6CA84C-0119-D6D9-4FBA-2A7F6DFFF8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F6A691-8D2D-B6B3-3178-52ED8CC538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E302B-6DC1-BAF8-9852-F021000E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61EB2-A272-AC9E-7604-542229B64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38D64-16C6-98DC-7726-6D8BC3868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7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B6FAE2-9FA6-53E6-DE6E-08555C68F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5CBDDA-B889-513A-C6BB-A6A2151C4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5E4AC-3ED1-EAA8-325F-7722892FC8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338236-1759-4045-AD3D-0997D445539B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29FEF-8A1D-13D1-A4E5-B65182CFEF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62184-0DD7-51FD-117D-14306902A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82436-C5BE-BF46-9A0A-E1C457C87F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8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rcus-i-madison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ublic.tableau.com/app/profile/marcus.madison/viz/HighROIMoviesvsNotsoHighROIMovies/HighROIMoviesvsNotsoHighROIMovies?publish=y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itchellharrison/top-500-movies-budget" TargetMode="External"/><Relationship Id="rId2" Type="http://schemas.openxmlformats.org/officeDocument/2006/relationships/hyperlink" Target="https://www.kaggle.com/datasets/andrezaza/clapper-massive-rotten-tomatoes-movies-and-reviews?select=rotten_tomatoes_movies.cs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rakkesharv/imdb-5000-movies-multiple-genres-datase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0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Grand Sierra Cinema">
            <a:extLst>
              <a:ext uri="{FF2B5EF4-FFF2-40B4-BE49-F238E27FC236}">
                <a16:creationId xmlns:a16="http://schemas.microsoft.com/office/drawing/2014/main" id="{47F4C263-90F7-09D8-EECA-AAF2B51C82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6DF51B-C5F5-939F-A002-1682698FF3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Marcus’ Movie Manual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5B8BF-B886-F9B8-D906-84B699374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 look at what made high production cost Action and Adventure films incredible successes or miserable failures.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038" name="sketchy box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552069 w 10515600"/>
              <a:gd name="connsiteY1" fmla="*/ 0 h 5416094"/>
              <a:gd name="connsiteX2" fmla="*/ 893826 w 10515600"/>
              <a:gd name="connsiteY2" fmla="*/ 0 h 5416094"/>
              <a:gd name="connsiteX3" fmla="*/ 1761363 w 10515600"/>
              <a:gd name="connsiteY3" fmla="*/ 0 h 5416094"/>
              <a:gd name="connsiteX4" fmla="*/ 2313432 w 10515600"/>
              <a:gd name="connsiteY4" fmla="*/ 0 h 5416094"/>
              <a:gd name="connsiteX5" fmla="*/ 2865501 w 10515600"/>
              <a:gd name="connsiteY5" fmla="*/ 0 h 5416094"/>
              <a:gd name="connsiteX6" fmla="*/ 3733038 w 10515600"/>
              <a:gd name="connsiteY6" fmla="*/ 0 h 5416094"/>
              <a:gd name="connsiteX7" fmla="*/ 4179951 w 10515600"/>
              <a:gd name="connsiteY7" fmla="*/ 0 h 5416094"/>
              <a:gd name="connsiteX8" fmla="*/ 5047488 w 10515600"/>
              <a:gd name="connsiteY8" fmla="*/ 0 h 5416094"/>
              <a:gd name="connsiteX9" fmla="*/ 5915025 w 10515600"/>
              <a:gd name="connsiteY9" fmla="*/ 0 h 5416094"/>
              <a:gd name="connsiteX10" fmla="*/ 6572250 w 10515600"/>
              <a:gd name="connsiteY10" fmla="*/ 0 h 5416094"/>
              <a:gd name="connsiteX11" fmla="*/ 7439787 w 10515600"/>
              <a:gd name="connsiteY11" fmla="*/ 0 h 5416094"/>
              <a:gd name="connsiteX12" fmla="*/ 7991856 w 10515600"/>
              <a:gd name="connsiteY12" fmla="*/ 0 h 5416094"/>
              <a:gd name="connsiteX13" fmla="*/ 8543925 w 10515600"/>
              <a:gd name="connsiteY13" fmla="*/ 0 h 5416094"/>
              <a:gd name="connsiteX14" fmla="*/ 9306306 w 10515600"/>
              <a:gd name="connsiteY14" fmla="*/ 0 h 5416094"/>
              <a:gd name="connsiteX15" fmla="*/ 9858375 w 10515600"/>
              <a:gd name="connsiteY15" fmla="*/ 0 h 5416094"/>
              <a:gd name="connsiteX16" fmla="*/ 10515600 w 10515600"/>
              <a:gd name="connsiteY16" fmla="*/ 0 h 5416094"/>
              <a:gd name="connsiteX17" fmla="*/ 10515600 w 10515600"/>
              <a:gd name="connsiteY17" fmla="*/ 785334 h 5416094"/>
              <a:gd name="connsiteX18" fmla="*/ 10515600 w 10515600"/>
              <a:gd name="connsiteY18" fmla="*/ 1516506 h 5416094"/>
              <a:gd name="connsiteX19" fmla="*/ 10515600 w 10515600"/>
              <a:gd name="connsiteY19" fmla="*/ 2247679 h 5416094"/>
              <a:gd name="connsiteX20" fmla="*/ 10515600 w 10515600"/>
              <a:gd name="connsiteY20" fmla="*/ 2762208 h 5416094"/>
              <a:gd name="connsiteX21" fmla="*/ 10515600 w 10515600"/>
              <a:gd name="connsiteY21" fmla="*/ 3330898 h 5416094"/>
              <a:gd name="connsiteX22" fmla="*/ 10515600 w 10515600"/>
              <a:gd name="connsiteY22" fmla="*/ 4062071 h 5416094"/>
              <a:gd name="connsiteX23" fmla="*/ 10515600 w 10515600"/>
              <a:gd name="connsiteY23" fmla="*/ 4684921 h 5416094"/>
              <a:gd name="connsiteX24" fmla="*/ 10515600 w 10515600"/>
              <a:gd name="connsiteY24" fmla="*/ 5416094 h 5416094"/>
              <a:gd name="connsiteX25" fmla="*/ 9753219 w 10515600"/>
              <a:gd name="connsiteY25" fmla="*/ 5416094 h 5416094"/>
              <a:gd name="connsiteX26" fmla="*/ 9411462 w 10515600"/>
              <a:gd name="connsiteY26" fmla="*/ 5416094 h 5416094"/>
              <a:gd name="connsiteX27" fmla="*/ 8754237 w 10515600"/>
              <a:gd name="connsiteY27" fmla="*/ 5416094 h 5416094"/>
              <a:gd name="connsiteX28" fmla="*/ 8307324 w 10515600"/>
              <a:gd name="connsiteY28" fmla="*/ 5416094 h 5416094"/>
              <a:gd name="connsiteX29" fmla="*/ 7544943 w 10515600"/>
              <a:gd name="connsiteY29" fmla="*/ 5416094 h 5416094"/>
              <a:gd name="connsiteX30" fmla="*/ 7098030 w 10515600"/>
              <a:gd name="connsiteY30" fmla="*/ 5416094 h 5416094"/>
              <a:gd name="connsiteX31" fmla="*/ 6335649 w 10515600"/>
              <a:gd name="connsiteY31" fmla="*/ 5416094 h 5416094"/>
              <a:gd name="connsiteX32" fmla="*/ 5993892 w 10515600"/>
              <a:gd name="connsiteY32" fmla="*/ 5416094 h 5416094"/>
              <a:gd name="connsiteX33" fmla="*/ 5231511 w 10515600"/>
              <a:gd name="connsiteY33" fmla="*/ 5416094 h 5416094"/>
              <a:gd name="connsiteX34" fmla="*/ 4784598 w 10515600"/>
              <a:gd name="connsiteY34" fmla="*/ 5416094 h 5416094"/>
              <a:gd name="connsiteX35" fmla="*/ 4442841 w 10515600"/>
              <a:gd name="connsiteY35" fmla="*/ 5416094 h 5416094"/>
              <a:gd name="connsiteX36" fmla="*/ 3995928 w 10515600"/>
              <a:gd name="connsiteY36" fmla="*/ 5416094 h 5416094"/>
              <a:gd name="connsiteX37" fmla="*/ 3233547 w 10515600"/>
              <a:gd name="connsiteY37" fmla="*/ 5416094 h 5416094"/>
              <a:gd name="connsiteX38" fmla="*/ 2786634 w 10515600"/>
              <a:gd name="connsiteY38" fmla="*/ 5416094 h 5416094"/>
              <a:gd name="connsiteX39" fmla="*/ 2444877 w 10515600"/>
              <a:gd name="connsiteY39" fmla="*/ 5416094 h 5416094"/>
              <a:gd name="connsiteX40" fmla="*/ 1997964 w 10515600"/>
              <a:gd name="connsiteY40" fmla="*/ 5416094 h 5416094"/>
              <a:gd name="connsiteX41" fmla="*/ 1445895 w 10515600"/>
              <a:gd name="connsiteY41" fmla="*/ 5416094 h 5416094"/>
              <a:gd name="connsiteX42" fmla="*/ 788670 w 10515600"/>
              <a:gd name="connsiteY42" fmla="*/ 5416094 h 5416094"/>
              <a:gd name="connsiteX43" fmla="*/ 0 w 10515600"/>
              <a:gd name="connsiteY43" fmla="*/ 5416094 h 5416094"/>
              <a:gd name="connsiteX44" fmla="*/ 0 w 10515600"/>
              <a:gd name="connsiteY44" fmla="*/ 4630760 h 5416094"/>
              <a:gd name="connsiteX45" fmla="*/ 0 w 10515600"/>
              <a:gd name="connsiteY45" fmla="*/ 3953749 h 5416094"/>
              <a:gd name="connsiteX46" fmla="*/ 0 w 10515600"/>
              <a:gd name="connsiteY46" fmla="*/ 3276737 h 5416094"/>
              <a:gd name="connsiteX47" fmla="*/ 0 w 10515600"/>
              <a:gd name="connsiteY47" fmla="*/ 2599725 h 5416094"/>
              <a:gd name="connsiteX48" fmla="*/ 0 w 10515600"/>
              <a:gd name="connsiteY48" fmla="*/ 1922713 h 5416094"/>
              <a:gd name="connsiteX49" fmla="*/ 0 w 10515600"/>
              <a:gd name="connsiteY49" fmla="*/ 1299863 h 5416094"/>
              <a:gd name="connsiteX50" fmla="*/ 0 w 10515600"/>
              <a:gd name="connsiteY50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sketchy line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1275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465912-45D7-92E6-0A3D-E51F15135FF9}"/>
              </a:ext>
            </a:extLst>
          </p:cNvPr>
          <p:cNvSpPr txBox="1"/>
          <p:nvPr/>
        </p:nvSpPr>
        <p:spPr>
          <a:xfrm>
            <a:off x="8217795" y="6368518"/>
            <a:ext cx="2343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</a:t>
            </a:r>
            <a:r>
              <a:rPr lang="en-US" dirty="0">
                <a:hlinkClick r:id="rId3"/>
              </a:rPr>
              <a:t>Marcus Madison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19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A3953D2B-8EB4-F412-1AFB-BAE2545E7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1" y="857250"/>
            <a:ext cx="5729814" cy="6000750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3B0D6BAB-9AA5-43DC-BF0A-7BEAD4677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626" y="857250"/>
            <a:ext cx="5790373" cy="6000750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BB109B3-1DF4-FA05-D1D7-3D59F96A9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9849" y="0"/>
            <a:ext cx="1901589" cy="882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5009ADB-C584-9CAA-82EE-9FFC3B11C9A4}"/>
              </a:ext>
            </a:extLst>
          </p:cNvPr>
          <p:cNvSpPr txBox="1"/>
          <p:nvPr/>
        </p:nvSpPr>
        <p:spPr>
          <a:xfrm>
            <a:off x="60561" y="149364"/>
            <a:ext cx="9781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Duration: What do the viewers think?</a:t>
            </a:r>
          </a:p>
        </p:txBody>
      </p:sp>
    </p:spTree>
    <p:extLst>
      <p:ext uri="{BB962C8B-B14F-4D97-AF65-F5344CB8AC3E}">
        <p14:creationId xmlns:p14="http://schemas.microsoft.com/office/powerpoint/2010/main" val="2065010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5FB17-6345-AC0D-A2D8-328DD76E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3" y="142876"/>
            <a:ext cx="9748837" cy="1143000"/>
          </a:xfrm>
        </p:spPr>
        <p:txBody>
          <a:bodyPr/>
          <a:lstStyle/>
          <a:p>
            <a:r>
              <a:rPr lang="en-US" dirty="0"/>
              <a:t>Will Duration affect the ROI?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24FED70-D201-191E-2BCD-0B0844F5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598089"/>
            <a:ext cx="7772400" cy="51170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F116DB-95AD-4781-F628-6D68F3359BA3}"/>
              </a:ext>
            </a:extLst>
          </p:cNvPr>
          <p:cNvSpPr txBox="1"/>
          <p:nvPr/>
        </p:nvSpPr>
        <p:spPr>
          <a:xfrm>
            <a:off x="421858" y="1598089"/>
            <a:ext cx="321468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seems to some extent that the duration does have a significant impact. For both genres the longest average runtime is associated with the highest international ROI.</a:t>
            </a:r>
          </a:p>
          <a:p>
            <a:endParaRPr lang="en-US" dirty="0"/>
          </a:p>
          <a:p>
            <a:r>
              <a:rPr lang="en-US" dirty="0"/>
              <a:t>An ROI represents the ”return on investment”, in this case of films. Based on how much they spent, how much were they able to earn back.</a:t>
            </a:r>
          </a:p>
          <a:p>
            <a:endParaRPr lang="en-US" dirty="0"/>
          </a:p>
          <a:p>
            <a:r>
              <a:rPr lang="en-US" dirty="0"/>
              <a:t>An ROI of 100 would be breaking even, 200 would be doubling your expenditures and so on.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390CD2A-2FC9-E667-FBB6-6CC63AE27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0411" y="844657"/>
            <a:ext cx="1901589" cy="88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04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71DFC-4D7F-4609-2835-5639A7706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7" y="150813"/>
            <a:ext cx="8477251" cy="1063625"/>
          </a:xfrm>
        </p:spPr>
        <p:txBody>
          <a:bodyPr/>
          <a:lstStyle/>
          <a:p>
            <a:r>
              <a:rPr lang="en-US" dirty="0"/>
              <a:t>A Connection Between Viewers?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3BC22AEF-D00C-4C4C-8B4D-41AB779216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1745" y="1028701"/>
            <a:ext cx="7909293" cy="541496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42CFA3-2219-D276-22AB-1C4483DBB383}"/>
              </a:ext>
            </a:extLst>
          </p:cNvPr>
          <p:cNvSpPr txBox="1"/>
          <p:nvPr/>
        </p:nvSpPr>
        <p:spPr>
          <a:xfrm>
            <a:off x="428626" y="1997839"/>
            <a:ext cx="3143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While cleaning, I noticed a significant positive correlation between Audience and Critic Review scores. This is visible in the scatterplot as the data points trend up in a positive manner.</a:t>
            </a:r>
          </a:p>
          <a:p>
            <a:endParaRPr lang="en-US" dirty="0"/>
          </a:p>
          <a:p>
            <a:r>
              <a:rPr lang="en-US" dirty="0"/>
              <a:t>However, this is not always the case.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6153F219-7C0F-6803-7944-A53B42FFA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6" y="5643561"/>
            <a:ext cx="3628892" cy="64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04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66B5B-936A-2157-9F7E-DEF1D9805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7" y="159266"/>
            <a:ext cx="10515600" cy="892175"/>
          </a:xfrm>
        </p:spPr>
        <p:txBody>
          <a:bodyPr>
            <a:normAutofit/>
          </a:bodyPr>
          <a:lstStyle/>
          <a:p>
            <a:r>
              <a:rPr lang="en-US" dirty="0"/>
              <a:t>Conflicting Review Scores </a:t>
            </a:r>
          </a:p>
        </p:txBody>
      </p:sp>
      <p:pic>
        <p:nvPicPr>
          <p:cNvPr id="8" name="Picture 7" descr="Word&#10;&#10;Description automatically generated with low confidence">
            <a:extLst>
              <a:ext uri="{FF2B5EF4-FFF2-40B4-BE49-F238E27FC236}">
                <a16:creationId xmlns:a16="http://schemas.microsoft.com/office/drawing/2014/main" id="{AA687E8A-DDC2-1BB5-02E9-D6EAD1C1C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200" y="477838"/>
            <a:ext cx="1955800" cy="901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1879C-BE19-D487-2572-B62BA85A2890}"/>
              </a:ext>
            </a:extLst>
          </p:cNvPr>
          <p:cNvSpPr txBox="1"/>
          <p:nvPr/>
        </p:nvSpPr>
        <p:spPr>
          <a:xfrm>
            <a:off x="0" y="2286001"/>
            <a:ext cx="47577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data there are countless times where the critics and audience disagree about a review score.</a:t>
            </a:r>
          </a:p>
          <a:p>
            <a:r>
              <a:rPr lang="en-US" dirty="0"/>
              <a:t>By subtracting critic scores from audience scores I created a metric (AC Ratio) to be able to see how in synch the audience is with Rotten Tomatoes.</a:t>
            </a:r>
          </a:p>
          <a:p>
            <a:r>
              <a:rPr lang="en-US" dirty="0"/>
              <a:t>Stuart Little 2 was the top critic favorite with a score of 81 and 41 by the audience. Dolittle was it’s antithesis with an audience score of 76 and a critic score of 15.</a:t>
            </a:r>
          </a:p>
        </p:txBody>
      </p:sp>
      <p:pic>
        <p:nvPicPr>
          <p:cNvPr id="13" name="Content Placeholder 12" descr="Chart, scatter chart&#10;&#10;Description automatically generated">
            <a:extLst>
              <a:ext uri="{FF2B5EF4-FFF2-40B4-BE49-F238E27FC236}">
                <a16:creationId xmlns:a16="http://schemas.microsoft.com/office/drawing/2014/main" id="{93ACF27E-0B30-68E0-F774-B3401FC2C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7737" y="1370013"/>
            <a:ext cx="7434263" cy="5425322"/>
          </a:xfrm>
        </p:spPr>
      </p:pic>
    </p:spTree>
    <p:extLst>
      <p:ext uri="{BB962C8B-B14F-4D97-AF65-F5344CB8AC3E}">
        <p14:creationId xmlns:p14="http://schemas.microsoft.com/office/powerpoint/2010/main" val="3835908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E9A9E-D565-DE68-813E-DBCF5B16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Success Over the Years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C2B930-A63A-AB5D-9FD8-EA26760A2F2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Over time both Action and Adventure had amazing films that proved to be incredible successes seen.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There is a dip around 2020, most likely due to the pandemic, but only one genre seems to be on the way to recovery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DF260A0-6CE6-82BD-158F-573BC6324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54296" y="1081735"/>
            <a:ext cx="6903720" cy="4694529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FB3AA97-BD9F-9079-8BF1-B1C4240C1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0787" y="1081735"/>
            <a:ext cx="1901589" cy="88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40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CCE31-227E-DDEE-3672-E75D9F005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279400"/>
            <a:ext cx="10515600" cy="1349375"/>
          </a:xfrm>
        </p:spPr>
        <p:txBody>
          <a:bodyPr/>
          <a:lstStyle/>
          <a:p>
            <a:r>
              <a:rPr lang="en-US" dirty="0"/>
              <a:t>MARCUS’ SUGGESTION!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56D50-14EF-54B6-DED0-985028BFE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1854200"/>
            <a:ext cx="10515600" cy="4351338"/>
          </a:xfrm>
        </p:spPr>
        <p:txBody>
          <a:bodyPr/>
          <a:lstStyle/>
          <a:p>
            <a:r>
              <a:rPr lang="en-US" dirty="0"/>
              <a:t>Production Cost isn’t everything, but it helps.</a:t>
            </a:r>
          </a:p>
          <a:p>
            <a:r>
              <a:rPr lang="en-US" dirty="0"/>
              <a:t>Stick to PG and PG-13 movies, more people can watch them and run up sales</a:t>
            </a:r>
          </a:p>
          <a:p>
            <a:r>
              <a:rPr lang="en-US" dirty="0"/>
              <a:t>Target series and fanbases, they are loyal and are a steady foundation for sales</a:t>
            </a:r>
          </a:p>
          <a:p>
            <a:r>
              <a:rPr lang="en-US" dirty="0"/>
              <a:t>Movies based on Books! Book to Film adaptations.</a:t>
            </a:r>
          </a:p>
          <a:p>
            <a:r>
              <a:rPr lang="en-US" dirty="0"/>
              <a:t>Look at some extremely successful movies through this </a:t>
            </a:r>
            <a:r>
              <a:rPr lang="en-US" dirty="0">
                <a:hlinkClick r:id="rId2"/>
              </a:rPr>
              <a:t>dashboard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456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A971E-1E1B-C5CD-C1D4-2197F1043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Steps/ Aspirations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6DC93F-52C9-80E2-6BCB-43C5370A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13" y="1690688"/>
            <a:ext cx="10515600" cy="4351338"/>
          </a:xfrm>
        </p:spPr>
        <p:txBody>
          <a:bodyPr/>
          <a:lstStyle/>
          <a:p>
            <a:r>
              <a:rPr lang="en-US" dirty="0"/>
              <a:t>Look at successful rated R movies, compare them to those elite outliers</a:t>
            </a:r>
          </a:p>
          <a:p>
            <a:r>
              <a:rPr lang="en-US" dirty="0"/>
              <a:t>Look further into ac ratio, what do the discrepancies signify if anything at all?</a:t>
            </a:r>
          </a:p>
          <a:p>
            <a:r>
              <a:rPr lang="en-US" dirty="0"/>
              <a:t>Watch the critically acclaimed Stuart little 2</a:t>
            </a:r>
          </a:p>
          <a:p>
            <a:r>
              <a:rPr lang="en-US" dirty="0"/>
              <a:t>Compare film series’, who made the most, who spent the most?</a:t>
            </a:r>
          </a:p>
          <a:p>
            <a:r>
              <a:rPr lang="en-US" dirty="0"/>
              <a:t>Mpaa dominance over time, for every year are the same ratings</a:t>
            </a:r>
          </a:p>
          <a:p>
            <a:pPr marL="0" indent="0">
              <a:buNone/>
            </a:pPr>
            <a:r>
              <a:rPr lang="en-US" dirty="0"/>
              <a:t>Continuing to lead the ROI battle.</a:t>
            </a:r>
          </a:p>
        </p:txBody>
      </p:sp>
      <p:pic>
        <p:nvPicPr>
          <p:cNvPr id="2050" name="Picture 2" descr="Stuart Little | Heroes Wiki | Fandom">
            <a:extLst>
              <a:ext uri="{FF2B5EF4-FFF2-40B4-BE49-F238E27FC236}">
                <a16:creationId xmlns:a16="http://schemas.microsoft.com/office/drawing/2014/main" id="{69248BF3-626A-34ED-A6C5-83008C46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3268" y="2686052"/>
            <a:ext cx="3298090" cy="395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55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307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ig Event Red Curtains With Spotlight Stock Photo - Download Image Now -  Curtain, Red, Theatrical Performance - iStock">
            <a:extLst>
              <a:ext uri="{FF2B5EF4-FFF2-40B4-BE49-F238E27FC236}">
                <a16:creationId xmlns:a16="http://schemas.microsoft.com/office/drawing/2014/main" id="{69B92D9E-DB8E-8176-4FC4-45A9572EB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78C3AD-ABB7-B3C8-2A92-A7BCCB20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9818A8-A7A5-8431-4783-741B41D47AF9}"/>
              </a:ext>
            </a:extLst>
          </p:cNvPr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FFFFFF"/>
                </a:solidFill>
              </a:rPr>
              <a:t>Fullstack</a:t>
            </a:r>
            <a:r>
              <a:rPr lang="en-US" sz="2400" b="1" dirty="0">
                <a:solidFill>
                  <a:srgbClr val="FFFFFF"/>
                </a:solidFill>
              </a:rPr>
              <a:t> Staff:  Dennis, Vadim, Monica, Myra, Aisha, MaryBeth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Helping me through one of the most challenging projects I’ve worked on.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NY TTP: </a:t>
            </a:r>
            <a:r>
              <a:rPr lang="en-US" sz="2400" dirty="0">
                <a:solidFill>
                  <a:srgbClr val="FFFFFF"/>
                </a:solidFill>
              </a:rPr>
              <a:t>For investing in the cohort providing us with a chance to learn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2301 Cohort: </a:t>
            </a:r>
            <a:r>
              <a:rPr lang="en-US" sz="2400" dirty="0">
                <a:solidFill>
                  <a:srgbClr val="FFFFFF"/>
                </a:solidFill>
              </a:rPr>
              <a:t>One of the greatest developmental environments I’ve been a part of. I have never been somewhere where I felt comfortable to make mistakes publicly and learn from others.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FFFFFF"/>
                </a:solidFill>
              </a:rPr>
              <a:t>Tools: </a:t>
            </a:r>
            <a:r>
              <a:rPr lang="en-US" sz="2400" dirty="0">
                <a:solidFill>
                  <a:srgbClr val="FFFFFF"/>
                </a:solidFill>
              </a:rPr>
              <a:t>Excel and Python – Data Cleaning, SQL – Data Exploration, Tableau -Visualizations</a:t>
            </a:r>
            <a:endParaRPr lang="en-US" sz="2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01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7C0D3-CA67-603E-532D-86E150A20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</p:spPr>
        <p:txBody>
          <a:bodyPr/>
          <a:lstStyle/>
          <a:p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08DB6-F732-3045-9C83-EFD31761A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7301"/>
            <a:ext cx="10515600" cy="5235574"/>
          </a:xfrm>
        </p:spPr>
        <p:txBody>
          <a:bodyPr/>
          <a:lstStyle/>
          <a:p>
            <a:r>
              <a:rPr lang="en-US" dirty="0"/>
              <a:t>Background and Experience </a:t>
            </a:r>
          </a:p>
          <a:p>
            <a:r>
              <a:rPr lang="en-US" dirty="0"/>
              <a:t>Data Sources</a:t>
            </a:r>
          </a:p>
          <a:p>
            <a:r>
              <a:rPr lang="en-US" dirty="0"/>
              <a:t>Business Question/ Objective</a:t>
            </a:r>
          </a:p>
          <a:p>
            <a:r>
              <a:rPr lang="en-US" dirty="0"/>
              <a:t>Early Discoveries</a:t>
            </a:r>
          </a:p>
          <a:p>
            <a:r>
              <a:rPr lang="en-US" dirty="0"/>
              <a:t>Why action/adventure</a:t>
            </a:r>
          </a:p>
          <a:p>
            <a:r>
              <a:rPr lang="en-US" dirty="0"/>
              <a:t>MPAA Rating </a:t>
            </a:r>
          </a:p>
          <a:p>
            <a:r>
              <a:rPr lang="en-US" dirty="0"/>
              <a:t>Duration</a:t>
            </a:r>
          </a:p>
          <a:p>
            <a:r>
              <a:rPr lang="en-US" dirty="0"/>
              <a:t>Review Scores</a:t>
            </a:r>
          </a:p>
          <a:p>
            <a:r>
              <a:rPr lang="en-US" dirty="0"/>
              <a:t>Success Over the Years</a:t>
            </a:r>
          </a:p>
        </p:txBody>
      </p:sp>
    </p:spTree>
    <p:extLst>
      <p:ext uri="{BB962C8B-B14F-4D97-AF65-F5344CB8AC3E}">
        <p14:creationId xmlns:p14="http://schemas.microsoft.com/office/powerpoint/2010/main" val="2066952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6F80-4C22-CCD4-156C-9EC3BCC14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701"/>
            <a:ext cx="10515600" cy="877888"/>
          </a:xfrm>
        </p:spPr>
        <p:txBody>
          <a:bodyPr/>
          <a:lstStyle/>
          <a:p>
            <a:r>
              <a:rPr lang="en-US" dirty="0"/>
              <a:t>Background and My Experience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B6F21-A2E3-C97D-9AF8-44A13514A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9875"/>
            <a:ext cx="10515600" cy="4351338"/>
          </a:xfrm>
        </p:spPr>
        <p:txBody>
          <a:bodyPr/>
          <a:lstStyle/>
          <a:p>
            <a:r>
              <a:rPr lang="en-US" dirty="0"/>
              <a:t>Recently have been mostly into Thriller and Horror films, so was curious about their performance and chances of being successful, Mystery and suspense is cool too.</a:t>
            </a:r>
          </a:p>
          <a:p>
            <a:r>
              <a:rPr lang="en-US" dirty="0"/>
              <a:t>Nothing else really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423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84C3-1A13-BB01-C5AF-E267DE4B6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7874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0569D-BCA3-C648-479F-3BEAFEAEFC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58" y="1572962"/>
            <a:ext cx="10515600" cy="4351338"/>
          </a:xfrm>
        </p:spPr>
        <p:txBody>
          <a:bodyPr/>
          <a:lstStyle/>
          <a:p>
            <a:r>
              <a:rPr lang="en-US" b="1" i="0" dirty="0">
                <a:solidFill>
                  <a:srgbClr val="202124"/>
                </a:solidFill>
                <a:effectLst/>
                <a:hlinkClick r:id="rId2"/>
              </a:rPr>
              <a:t>Massive Rotten Tomatoes Movies &amp; Reviews</a:t>
            </a:r>
            <a:endParaRPr lang="en-US" b="1" i="0" dirty="0">
              <a:solidFill>
                <a:srgbClr val="202124"/>
              </a:solidFill>
              <a:effectLst/>
            </a:endParaRPr>
          </a:p>
          <a:p>
            <a:pPr algn="l" fontAlgn="base"/>
            <a:r>
              <a:rPr lang="en-US" b="1" i="0" dirty="0">
                <a:solidFill>
                  <a:srgbClr val="202124"/>
                </a:solidFill>
                <a:effectLst/>
                <a:latin typeface="zeitung"/>
                <a:hlinkClick r:id="rId3"/>
              </a:rPr>
              <a:t>Top 500 Movies by Production Budget</a:t>
            </a:r>
            <a:endParaRPr lang="en-US" dirty="0"/>
          </a:p>
          <a:p>
            <a:pPr fontAlgn="base"/>
            <a:r>
              <a:rPr lang="en-US" b="1" i="0" dirty="0">
                <a:solidFill>
                  <a:srgbClr val="202124"/>
                </a:solidFill>
                <a:effectLst/>
                <a:latin typeface="zeitung"/>
                <a:hlinkClick r:id="rId4"/>
              </a:rPr>
              <a:t>IMDb 5000+ Movies &amp; Multiple Genres Dataset</a:t>
            </a:r>
            <a:endParaRPr lang="en-US" b="1" i="0" dirty="0">
              <a:solidFill>
                <a:srgbClr val="202124"/>
              </a:solidFill>
              <a:effectLst/>
              <a:latin typeface="zeitung"/>
            </a:endParaRPr>
          </a:p>
          <a:p>
            <a:pPr algn="l"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98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yellow rubber duck&#10;&#10;Description automatically generated with medium confidence">
            <a:extLst>
              <a:ext uri="{FF2B5EF4-FFF2-40B4-BE49-F238E27FC236}">
                <a16:creationId xmlns:a16="http://schemas.microsoft.com/office/drawing/2014/main" id="{580A1BD2-ADA1-7A30-F536-57F497B7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1499" y="4100513"/>
            <a:ext cx="1759226" cy="9847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8E7162-2F9A-5FDF-A2DB-6505B4D6E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9285"/>
          </a:xfrm>
        </p:spPr>
        <p:txBody>
          <a:bodyPr/>
          <a:lstStyle/>
          <a:p>
            <a:r>
              <a:rPr lang="en-US" dirty="0"/>
              <a:t>Business Question/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27744-D859-F7A5-9E84-2150E07DA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1288"/>
            <a:ext cx="10515600" cy="4775675"/>
          </a:xfrm>
        </p:spPr>
        <p:txBody>
          <a:bodyPr/>
          <a:lstStyle/>
          <a:p>
            <a:r>
              <a:rPr lang="en-US" dirty="0"/>
              <a:t>How did production cost vary across </a:t>
            </a:r>
            <a:r>
              <a:rPr lang="en-US" dirty="0" err="1"/>
              <a:t>mpaa</a:t>
            </a:r>
            <a:r>
              <a:rPr lang="en-US" dirty="0"/>
              <a:t> rating, did it have an impact on its review scores?</a:t>
            </a:r>
          </a:p>
          <a:p>
            <a:r>
              <a:rPr lang="en-US" dirty="0"/>
              <a:t>Does the duration of a film play a factor in it’s return on investment, do the audience or critics have a certain preference?</a:t>
            </a:r>
          </a:p>
          <a:p>
            <a:r>
              <a:rPr lang="en-US" dirty="0"/>
              <a:t>Are audience and critic ratings correlated at all? Negatively or Positively?</a:t>
            </a:r>
          </a:p>
          <a:p>
            <a:r>
              <a:rPr lang="en-US" dirty="0"/>
              <a:t>Which action and adventure movies had the greatest ROI for every year? How do they compare to the other movies?</a:t>
            </a:r>
          </a:p>
        </p:txBody>
      </p:sp>
    </p:spTree>
    <p:extLst>
      <p:ext uri="{BB962C8B-B14F-4D97-AF65-F5344CB8AC3E}">
        <p14:creationId xmlns:p14="http://schemas.microsoft.com/office/powerpoint/2010/main" val="3046213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3A87C-E4B0-6ABD-003D-964B9660F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34" y="194513"/>
            <a:ext cx="10515600" cy="810532"/>
          </a:xfrm>
        </p:spPr>
        <p:txBody>
          <a:bodyPr>
            <a:normAutofit/>
          </a:bodyPr>
          <a:lstStyle/>
          <a:p>
            <a:r>
              <a:rPr lang="en-US" sz="4000" dirty="0"/>
              <a:t>Early Discoveries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9E6943E9-73B6-6637-D95C-D10EA74EC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3" y="2024525"/>
            <a:ext cx="5643104" cy="4833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751F76-7DE1-A1DD-7E41-A7E4BA20044C}"/>
              </a:ext>
            </a:extLst>
          </p:cNvPr>
          <p:cNvSpPr txBox="1"/>
          <p:nvPr/>
        </p:nvSpPr>
        <p:spPr>
          <a:xfrm>
            <a:off x="6306291" y="3017887"/>
            <a:ext cx="714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CD2B6B-9B6F-5220-C9F2-542024837078}"/>
              </a:ext>
            </a:extLst>
          </p:cNvPr>
          <p:cNvSpPr txBox="1"/>
          <p:nvPr/>
        </p:nvSpPr>
        <p:spPr>
          <a:xfrm>
            <a:off x="351312" y="1076859"/>
            <a:ext cx="56431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I began my analysis, some things in my analysis confused me. Initially Music was dominating out of all the Genres. Are musicals really that good?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1AED3019-DF12-0BB7-7310-AD76C2AA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91" y="2024523"/>
            <a:ext cx="5480097" cy="483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2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040AD6-ED03-82C6-E61B-7967546E84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 dirty="0"/>
              <a:t>Why action/adventure?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8208A4B-B83F-42FE-BBFA-F0F8F1EAF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453208"/>
            <a:ext cx="5178960" cy="1680519"/>
          </a:xfrm>
        </p:spPr>
        <p:txBody>
          <a:bodyPr anchor="ctr">
            <a:normAutofit/>
          </a:bodyPr>
          <a:lstStyle/>
          <a:p>
            <a:r>
              <a:rPr lang="en-US" sz="2000" dirty="0"/>
              <a:t>Both genres contained the most movies in the dataset, it wasn’t even close. I thought this would impact the data </a:t>
            </a:r>
          </a:p>
          <a:p>
            <a:r>
              <a:rPr lang="en-US" sz="2000" dirty="0"/>
              <a:t>They also were two of the genres with the highest production costs.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C69529D5-B979-2C6C-C5DD-039DE11D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205473"/>
            <a:ext cx="4262440" cy="4279767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840F3E7-8787-25B0-6526-9B4F7A6B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382" y="2052136"/>
            <a:ext cx="5667506" cy="465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227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1ED3-A66D-CFB2-9C6A-3BB405248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825" y="187075"/>
            <a:ext cx="10375232" cy="597400"/>
          </a:xfrm>
        </p:spPr>
        <p:txBody>
          <a:bodyPr>
            <a:normAutofit fontScale="90000"/>
          </a:bodyPr>
          <a:lstStyle/>
          <a:p>
            <a:r>
              <a:rPr lang="en-US" dirty="0"/>
              <a:t>Mpaa Ratings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A3CF3F94-2D5D-0817-224C-797B6266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1" y="784475"/>
            <a:ext cx="4107136" cy="6073526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1C53792A-4994-3D60-0FF9-83B7B9CE8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6136" y="784472"/>
            <a:ext cx="4655864" cy="6073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68D76F-2E53-B1C0-9104-0D223D47EC50}"/>
              </a:ext>
            </a:extLst>
          </p:cNvPr>
          <p:cNvSpPr txBox="1"/>
          <p:nvPr/>
        </p:nvSpPr>
        <p:spPr>
          <a:xfrm>
            <a:off x="50107" y="1857376"/>
            <a:ext cx="34430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 wanted to see which movies cost </a:t>
            </a:r>
          </a:p>
          <a:p>
            <a:r>
              <a:rPr lang="en-US" dirty="0"/>
              <a:t>the most to make by looking at </a:t>
            </a:r>
          </a:p>
          <a:p>
            <a:r>
              <a:rPr lang="en-US" dirty="0"/>
              <a:t>Productions cost by MPAA rating.</a:t>
            </a:r>
          </a:p>
          <a:p>
            <a:endParaRPr lang="en-US" dirty="0"/>
          </a:p>
          <a:p>
            <a:r>
              <a:rPr lang="en-US" dirty="0"/>
              <a:t>PG-13 is the most </a:t>
            </a:r>
          </a:p>
          <a:p>
            <a:r>
              <a:rPr lang="en-US" dirty="0"/>
              <a:t>profitable MPAA rating for both </a:t>
            </a:r>
          </a:p>
          <a:p>
            <a:r>
              <a:rPr lang="en-US" dirty="0"/>
              <a:t>Action and Adventure.</a:t>
            </a:r>
          </a:p>
        </p:txBody>
      </p:sp>
    </p:spTree>
    <p:extLst>
      <p:ext uri="{BB962C8B-B14F-4D97-AF65-F5344CB8AC3E}">
        <p14:creationId xmlns:p14="http://schemas.microsoft.com/office/powerpoint/2010/main" val="410774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E20B24C5-7DE3-6806-64E5-974C98849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926" y="0"/>
            <a:ext cx="470197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C2B028-7430-5987-F8BD-D43FA6EF50ED}"/>
              </a:ext>
            </a:extLst>
          </p:cNvPr>
          <p:cNvSpPr/>
          <p:nvPr/>
        </p:nvSpPr>
        <p:spPr>
          <a:xfrm>
            <a:off x="185738" y="4157663"/>
            <a:ext cx="271462" cy="328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54E4496-326F-B503-8D97-451D3CC72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1899" y="0"/>
            <a:ext cx="4480101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6190827-0130-9EAD-BACB-57C6A874425A}"/>
              </a:ext>
            </a:extLst>
          </p:cNvPr>
          <p:cNvSpPr/>
          <p:nvPr/>
        </p:nvSpPr>
        <p:spPr>
          <a:xfrm>
            <a:off x="7869907" y="4157663"/>
            <a:ext cx="271462" cy="3286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CFC5C4-B66D-2622-EA59-66BD74D813C2}"/>
              </a:ext>
            </a:extLst>
          </p:cNvPr>
          <p:cNvSpPr txBox="1"/>
          <p:nvPr/>
        </p:nvSpPr>
        <p:spPr>
          <a:xfrm>
            <a:off x="0" y="946011"/>
            <a:ext cx="30099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looking at the relationship</a:t>
            </a:r>
          </a:p>
          <a:p>
            <a:r>
              <a:rPr lang="en-US" dirty="0"/>
              <a:t>between Mpaa ratings and review ratings there doesn’t seem to be any significant connection at all.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73813C-9706-F408-3AE2-4EC60B10C4EF}"/>
              </a:ext>
            </a:extLst>
          </p:cNvPr>
          <p:cNvSpPr txBox="1"/>
          <p:nvPr/>
        </p:nvSpPr>
        <p:spPr>
          <a:xfrm>
            <a:off x="0" y="6436237"/>
            <a:ext cx="2449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So, what's next?</a:t>
            </a:r>
          </a:p>
        </p:txBody>
      </p:sp>
    </p:spTree>
    <p:extLst>
      <p:ext uri="{BB962C8B-B14F-4D97-AF65-F5344CB8AC3E}">
        <p14:creationId xmlns:p14="http://schemas.microsoft.com/office/powerpoint/2010/main" val="1833228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</TotalTime>
  <Words>834</Words>
  <Application>Microsoft Macintosh PowerPoint</Application>
  <PresentationFormat>Widescreen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zeitung</vt:lpstr>
      <vt:lpstr>Office Theme</vt:lpstr>
      <vt:lpstr>Marcus’ Movie Manual</vt:lpstr>
      <vt:lpstr>Table of Contents</vt:lpstr>
      <vt:lpstr>Background and My Experience</vt:lpstr>
      <vt:lpstr>Data Sources</vt:lpstr>
      <vt:lpstr>Business Question/ Objective</vt:lpstr>
      <vt:lpstr>Early Discoveries</vt:lpstr>
      <vt:lpstr>Why action/adventure?</vt:lpstr>
      <vt:lpstr>Mpaa Ratings</vt:lpstr>
      <vt:lpstr>PowerPoint Presentation</vt:lpstr>
      <vt:lpstr>PowerPoint Presentation</vt:lpstr>
      <vt:lpstr>Will Duration affect the ROI?</vt:lpstr>
      <vt:lpstr>A Connection Between Viewers?</vt:lpstr>
      <vt:lpstr>Conflicting Review Scores </vt:lpstr>
      <vt:lpstr>Success Over the Years</vt:lpstr>
      <vt:lpstr>MARCUS’ SUGGESTION!</vt:lpstr>
      <vt:lpstr>Next Steps/ Aspirations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Everybody’s a Critic</dc:title>
  <dc:creator>Marcus Madison</dc:creator>
  <cp:lastModifiedBy>Marcus Madison</cp:lastModifiedBy>
  <cp:revision>3</cp:revision>
  <dcterms:created xsi:type="dcterms:W3CDTF">2023-05-09T17:14:37Z</dcterms:created>
  <dcterms:modified xsi:type="dcterms:W3CDTF">2023-05-10T19:35:29Z</dcterms:modified>
</cp:coreProperties>
</file>